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eiryo" panose="020B0604030504040204" pitchFamily="34" charset="-128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</p:embeddedFont>
    <p:embeddedFont>
      <p:font typeface="Roboto Medium" panose="020000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88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NoSQL Database Design for E-Commerce Marketplace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1447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design and implementation of a scalable, cloud-hosted NoSQL database system tailored for e-commerce marketplaces. It highlights the selection of MongoDB Atlas, a distributed document-based database, to manage dynamic data such as product listings, orders, and user accounts with high availability and flexibility.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cover technology research, system architecture, deployment, testing, challenges, and future recommendations to optimize performance and scalability in an e-commerce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10000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Research and Deployment Guide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Applications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for personalized recommendations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analytics dashboards via MongoDB aggregation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Complementary tools like Redis or ElasticSearch for enhanced performance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3685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Deployment Guide Highlights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Prerequisites: Node.js, MongoDB Atlas account, Git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Steps: Clone repo, npm install, configure .env, start server, test with Postman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backend code snippets and Postman collections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4" name="Text 1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Live Demo Show</a:t>
            </a: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3C81228-F8C8-45C1-081D-BBDDFB0A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47" r="45687"/>
          <a:stretch>
            <a:fillRect/>
          </a:stretch>
        </p:blipFill>
        <p:spPr>
          <a:xfrm>
            <a:off x="-1462" y="-4"/>
            <a:ext cx="14630033" cy="8229599"/>
          </a:xfrm>
          <a:prstGeom prst="rect">
            <a:avLst/>
          </a:prstGeom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97652" y="1663500"/>
            <a:ext cx="5518543" cy="493608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415487" y="1793814"/>
            <a:ext cx="5225512" cy="46333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1184668" y="1346450"/>
            <a:ext cx="5889759" cy="553669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4274E-C3E3-A871-B228-26C4A29C2E38}"/>
              </a:ext>
            </a:extLst>
          </p:cNvPr>
          <p:cNvSpPr txBox="1"/>
          <p:nvPr/>
        </p:nvSpPr>
        <p:spPr>
          <a:xfrm>
            <a:off x="1963813" y="2246605"/>
            <a:ext cx="4266830" cy="2451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6536C0D-2219-44F1-94EC-B9A56501D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9563" y="1346451"/>
            <a:ext cx="5889759" cy="5536698"/>
            <a:chOff x="6516303" y="1122043"/>
            <a:chExt cx="4908132" cy="4613915"/>
          </a:xfrm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9DF0CCBF-D7FD-451C-92EB-84C362B6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10901" y="1264257"/>
              <a:ext cx="4534335" cy="423539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2B1B8EEB-4E8B-43EC-AB8F-F7E2CD968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00000">
              <a:off x="6516303" y="1122043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A computer screen with many words&#10;&#10;AI-generated content may be incorrect.">
            <a:extLst>
              <a:ext uri="{FF2B5EF4-FFF2-40B4-BE49-F238E27FC236}">
                <a16:creationId xmlns:a16="http://schemas.microsoft.com/office/drawing/2014/main" id="{858353B4-B30F-8DD2-B14D-8C6AD1A3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 r="25783" b="-2"/>
          <a:stretch>
            <a:fillRect/>
          </a:stretch>
        </p:blipFill>
        <p:spPr bwMode="auto">
          <a:xfrm>
            <a:off x="8258730" y="1663504"/>
            <a:ext cx="5074017" cy="4763666"/>
          </a:xfrm>
          <a:custGeom>
            <a:avLst/>
            <a:gdLst/>
            <a:ahLst/>
            <a:cxnLst/>
            <a:rect l="l" t="t" r="r" b="b"/>
            <a:pathLst>
              <a:path w="3952684" h="3588642">
                <a:moveTo>
                  <a:pt x="2262021" y="0"/>
                </a:moveTo>
                <a:cubicBezTo>
                  <a:pt x="2521915" y="0"/>
                  <a:pt x="2761111" y="48268"/>
                  <a:pt x="2973080" y="143330"/>
                </a:cubicBezTo>
                <a:cubicBezTo>
                  <a:pt x="3171733" y="232491"/>
                  <a:pt x="3346211" y="362626"/>
                  <a:pt x="3491678" y="530048"/>
                </a:cubicBezTo>
                <a:cubicBezTo>
                  <a:pt x="3788979" y="872350"/>
                  <a:pt x="3952684" y="1358801"/>
                  <a:pt x="3952684" y="1899831"/>
                </a:cubicBezTo>
                <a:cubicBezTo>
                  <a:pt x="3952684" y="2115686"/>
                  <a:pt x="3889322" y="2288927"/>
                  <a:pt x="3747331" y="2461593"/>
                </a:cubicBezTo>
                <a:cubicBezTo>
                  <a:pt x="3598809" y="2642210"/>
                  <a:pt x="3375643" y="2808567"/>
                  <a:pt x="3139331" y="2984675"/>
                </a:cubicBezTo>
                <a:cubicBezTo>
                  <a:pt x="3095732" y="3017128"/>
                  <a:pt x="3050692" y="3050728"/>
                  <a:pt x="3005652" y="3084736"/>
                </a:cubicBezTo>
                <a:cubicBezTo>
                  <a:pt x="2602495" y="3389096"/>
                  <a:pt x="2308249" y="3588642"/>
                  <a:pt x="1907213" y="3588642"/>
                </a:cubicBezTo>
                <a:cubicBezTo>
                  <a:pt x="1296158" y="3588642"/>
                  <a:pt x="863400" y="3343695"/>
                  <a:pt x="460242" y="2769559"/>
                </a:cubicBezTo>
                <a:cubicBezTo>
                  <a:pt x="407483" y="2694411"/>
                  <a:pt x="355911" y="2626066"/>
                  <a:pt x="306036" y="2560014"/>
                </a:cubicBezTo>
                <a:cubicBezTo>
                  <a:pt x="99326" y="2286139"/>
                  <a:pt x="0" y="2143712"/>
                  <a:pt x="0" y="1899831"/>
                </a:cubicBezTo>
                <a:cubicBezTo>
                  <a:pt x="0" y="1657671"/>
                  <a:pt x="62259" y="1418460"/>
                  <a:pt x="184911" y="1188839"/>
                </a:cubicBezTo>
                <a:cubicBezTo>
                  <a:pt x="304934" y="964216"/>
                  <a:pt x="476527" y="758606"/>
                  <a:pt x="694859" y="577907"/>
                </a:cubicBezTo>
                <a:cubicBezTo>
                  <a:pt x="909458" y="400240"/>
                  <a:pt x="1164345" y="253716"/>
                  <a:pt x="1432127" y="154228"/>
                </a:cubicBezTo>
                <a:cubicBezTo>
                  <a:pt x="1707119" y="51875"/>
                  <a:pt x="1986436" y="0"/>
                  <a:pt x="226202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38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5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Research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14399"/>
            <a:ext cx="3664863" cy="3649623"/>
          </a:xfrm>
          <a:prstGeom prst="roundRect">
            <a:avLst>
              <a:gd name="adj" fmla="val 26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1028224" y="30488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NoSQL Technologies Considered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89358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MongoDB: Document-based, flexible schemas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6986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Redis: In-memory, fast but limited querying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55037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Cassandra: Highly scalable, complex management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814399"/>
            <a:ext cx="3664863" cy="3649623"/>
          </a:xfrm>
          <a:prstGeom prst="roundRect">
            <a:avLst>
              <a:gd name="adj" fmla="val 26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4919901" y="3048833"/>
            <a:ext cx="3088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Final Technology Choice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353925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Atlas selected for ease of use, replication, and integration with Mongoose and Express.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923"/>
            <a:ext cx="99677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SCOPE AND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678"/>
            <a:ext cx="36187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Requirements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91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product listings and inventory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3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and track customer orders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6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secure user authentication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18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Scale dynamically with increased usage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39678"/>
            <a:ext cx="36995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Requirements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791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cloud-hosted database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33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and Express backend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761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RESTful API architecture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18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Atlas as the primary database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6057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via authentication roles and IP-based access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 and Design Considerations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6234"/>
            <a:ext cx="3248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Architecture Components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Atlas 3-node replica set for high availability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backend with Express framework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Mongoose ODM for schema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 frontend UI for browsing and orders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 Strategies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Embedded order documents within user records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document model for diverse product attributes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Replication ensures data durability and availability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240048"/>
            <a:ext cx="6866453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Benchmark Comparison and 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3545" y="4328755"/>
            <a:ext cx="3707487" cy="265509"/>
          </a:xfrm>
          <a:prstGeom prst="roundRect">
            <a:avLst>
              <a:gd name="adj" fmla="val 3360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Shape 2"/>
          <p:cNvSpPr/>
          <p:nvPr/>
        </p:nvSpPr>
        <p:spPr>
          <a:xfrm>
            <a:off x="743545" y="4328755"/>
            <a:ext cx="2780586" cy="265509"/>
          </a:xfrm>
          <a:prstGeom prst="roundRect">
            <a:avLst>
              <a:gd name="adj" fmla="val 3360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4610338" y="4328755"/>
            <a:ext cx="30182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75</a:t>
            </a:r>
            <a:endParaRPr lang="en-US" sz="2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90" y="4859774"/>
            <a:ext cx="3163372" cy="18845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545" y="6983254"/>
            <a:ext cx="416861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Benchmark Comparison: MongoDB vs Other Databases</a:t>
            </a:r>
            <a:endParaRPr lang="en-US" sz="2050" dirty="0"/>
          </a:p>
        </p:txBody>
      </p:sp>
      <p:sp>
        <p:nvSpPr>
          <p:cNvPr id="9" name="Shape 5"/>
          <p:cNvSpPr/>
          <p:nvPr/>
        </p:nvSpPr>
        <p:spPr>
          <a:xfrm>
            <a:off x="5230773" y="4328755"/>
            <a:ext cx="3707606" cy="265509"/>
          </a:xfrm>
          <a:prstGeom prst="roundRect">
            <a:avLst>
              <a:gd name="adj" fmla="val 3360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0" name="Shape 6"/>
          <p:cNvSpPr/>
          <p:nvPr/>
        </p:nvSpPr>
        <p:spPr>
          <a:xfrm>
            <a:off x="5230773" y="4328755"/>
            <a:ext cx="2780705" cy="265509"/>
          </a:xfrm>
          <a:prstGeom prst="roundRect">
            <a:avLst>
              <a:gd name="adj" fmla="val 3360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1" name="Text 7"/>
          <p:cNvSpPr/>
          <p:nvPr/>
        </p:nvSpPr>
        <p:spPr>
          <a:xfrm>
            <a:off x="9097685" y="4328755"/>
            <a:ext cx="30182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75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6743700" y="4859774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Deployment Setup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230773" y="5319117"/>
            <a:ext cx="4168735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 on AWS Cape Town, M0 Sandbox tier, 3-node replica set enabled, no sharding in free tier.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718119" y="4328755"/>
            <a:ext cx="3707487" cy="265509"/>
          </a:xfrm>
          <a:prstGeom prst="roundRect">
            <a:avLst>
              <a:gd name="adj" fmla="val 3360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5" name="Shape 11"/>
          <p:cNvSpPr/>
          <p:nvPr/>
        </p:nvSpPr>
        <p:spPr>
          <a:xfrm>
            <a:off x="9718119" y="4328755"/>
            <a:ext cx="2780586" cy="265509"/>
          </a:xfrm>
          <a:prstGeom prst="roundRect">
            <a:avLst>
              <a:gd name="adj" fmla="val 3360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6" name="Text 12"/>
          <p:cNvSpPr/>
          <p:nvPr/>
        </p:nvSpPr>
        <p:spPr>
          <a:xfrm>
            <a:off x="13584912" y="4328755"/>
            <a:ext cx="30182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75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9718119" y="4859774"/>
            <a:ext cx="416861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 and Cluster Configurations and collections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9718119" y="5651063"/>
            <a:ext cx="416861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Username/password authentication, readWrite roles, IP whitelisting for controlled access.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3298"/>
            <a:ext cx="9524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Implementation and Deployment Plan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22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MongoDB Atlas cluster was set up on AWS Cape Town using the M0 Sandbox free tier, with a 3-node replica set enabled but no sharding support.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77339"/>
            <a:ext cx="13042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DBD381-Project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database includes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categories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collections, supporting e-commerce operations.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90059"/>
            <a:ext cx="13042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is secured via username/password with </a:t>
            </a: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readWrite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roles, and a Mongoose-connected backend ensures schema-driven interaction and future scalability.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1786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263"/>
            <a:ext cx="6268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Plan and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702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Functionality Testing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372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 operations tested via Postman across all collections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423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Verified user authentication and order placement logic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50702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 Testing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56372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Inserted over 1000 product documents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64423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Measured and logged read latency and replication lag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872067" y="50702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Evaluation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72067" y="56372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M0 tier deemed sufficient for development and testing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2067" y="64423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API response time: 150–300ms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Faced and Trade-Off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6695003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Temporary IP whitelisting with 0.0.0.0/0 for group testing; centralized schema file maintained via GitHub.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10586680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deployment, flexible schema, built-in replication and high availability.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8640723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Lacks native joins and complex queries; free tier has resource limits; performance spikes under heavy load.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56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Conclusions and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03408"/>
            <a:ext cx="7556421" cy="2546985"/>
          </a:xfrm>
          <a:prstGeom prst="roundRect">
            <a:avLst>
              <a:gd name="adj" fmla="val 374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1028224" y="2737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2826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Atlas meets flexibility, availability, and performance needs for e-commerce backends.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09015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Indexing on searchable fields improves user experience and reduces bounce rates.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277207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 6"/>
          <p:cNvSpPr/>
          <p:nvPr/>
        </p:nvSpPr>
        <p:spPr>
          <a:xfrm>
            <a:off x="1028224" y="5511641"/>
            <a:ext cx="4076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Optimization Recommendations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600206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Upgrade to paid tiers for production performance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44425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indexing and full-text search with Atlas Search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88645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automated backups for data safety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613</Words>
  <Application>Microsoft Office PowerPoint</Application>
  <PresentationFormat>Custom</PresentationFormat>
  <Paragraphs>92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Roboto</vt:lpstr>
      <vt:lpstr>Arial</vt:lpstr>
      <vt:lpstr>Meiryo</vt:lpstr>
      <vt:lpstr>Roboto Medium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Gabriella Petersen</cp:lastModifiedBy>
  <cp:revision>3</cp:revision>
  <dcterms:created xsi:type="dcterms:W3CDTF">2025-05-29T11:23:32Z</dcterms:created>
  <dcterms:modified xsi:type="dcterms:W3CDTF">2025-05-29T13:03:40Z</dcterms:modified>
</cp:coreProperties>
</file>